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57" r:id="rId4"/>
    <p:sldId id="264" r:id="rId5"/>
    <p:sldId id="263" r:id="rId6"/>
    <p:sldId id="265" r:id="rId7"/>
    <p:sldId id="260" r:id="rId8"/>
    <p:sldId id="270" r:id="rId9"/>
    <p:sldId id="276" r:id="rId10"/>
    <p:sldId id="277" r:id="rId11"/>
    <p:sldId id="269" r:id="rId12"/>
    <p:sldId id="278" r:id="rId13"/>
    <p:sldId id="279" r:id="rId14"/>
    <p:sldId id="274" r:id="rId15"/>
    <p:sldId id="280" r:id="rId16"/>
    <p:sldId id="266" r:id="rId17"/>
    <p:sldId id="267" r:id="rId18"/>
    <p:sldId id="268" r:id="rId19"/>
    <p:sldId id="272" r:id="rId20"/>
    <p:sldId id="261" r:id="rId21"/>
    <p:sldId id="281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F20AE-95CC-4467-953C-9F68F4C5A4DC}" type="datetimeFigureOut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31B2-B81F-4DA2-B699-B7CE15B748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250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908743-4CA3-490A-A1F0-A8E0F3D70B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794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786CBF-9CC0-4769-B4E7-020B81ECCCC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521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69C3B-FB35-4EE6-86E8-0557DB6A58D4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452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CAA26-5580-4295-9D4A-5DD4708D828B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43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CFE0-26B8-4096-800A-BDC3FAA3A3BF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2851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31FDD-C056-482C-9E3F-9EBE48CD585A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21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329F5-D483-4BE4-9B72-1665ADDFBBAA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3714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02E1-2CE4-4495-9956-93848EEBF879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16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6CA6B-ABF5-4A89-8064-E7A3935676F3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910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54067-A76B-4366-95EA-E6FAE513F880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19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D4B02-0B04-4B36-9BE2-101ED19AB956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2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74F35-C108-40A4-B6FF-C8582410626A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834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F107F-2336-4331-A083-E4036B6C1AF3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36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9AB5E6-E1BD-462F-BE07-701178957848}" type="datetime1">
              <a:rPr lang="zh-CN" altLang="en-US" smtClean="0"/>
              <a:t>2019/11/25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48AA1-0FC1-475B-B47A-23165D2DB1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806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png"/><Relationship Id="rId3" Type="http://schemas.openxmlformats.org/officeDocument/2006/relationships/hyperlink" Target="https://en.wikipedia.org/wiki/Special_relativity" TargetMode="External"/><Relationship Id="rId7" Type="http://schemas.openxmlformats.org/officeDocument/2006/relationships/image" Target="../media/image24.png"/><Relationship Id="rId12" Type="http://schemas.openxmlformats.org/officeDocument/2006/relationships/hyperlink" Target="https://en.wikipedia.org/wiki/Electron_magnetic_moment" TargetMode="External"/><Relationship Id="rId2" Type="http://schemas.openxmlformats.org/officeDocument/2006/relationships/hyperlink" Target="https://en.wikipedia.org/wiki/Quantum_physic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hyperlink" Target="https://en.wikipedia.org/wiki/Magnetic_moment" TargetMode="External"/><Relationship Id="rId5" Type="http://schemas.openxmlformats.org/officeDocument/2006/relationships/hyperlink" Target="https://en.wikipedia.org/wiki/Potential_well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en.wikipedia.org/wiki/Spin_(physics)" TargetMode="External"/><Relationship Id="rId9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7" Type="http://schemas.openxmlformats.org/officeDocument/2006/relationships/image" Target="../media/image2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240.png"/><Relationship Id="rId4" Type="http://schemas.openxmlformats.org/officeDocument/2006/relationships/image" Target="../media/image31.tm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0.png"/><Relationship Id="rId7" Type="http://schemas.openxmlformats.org/officeDocument/2006/relationships/image" Target="../media/image33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F7FB45-6CA1-4F58-8314-C0881B026D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25538"/>
            <a:ext cx="2133600" cy="101600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40B549-E3D7-4BA4-A2B5-BF9FA9AEB5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125538"/>
            <a:ext cx="7239000" cy="101600"/>
          </a:xfrm>
          <a:prstGeom prst="rect">
            <a:avLst/>
          </a:prstGeom>
          <a:gradFill rotWithShape="0">
            <a:gsLst>
              <a:gs pos="66000">
                <a:srgbClr val="92D050"/>
              </a:gs>
              <a:gs pos="0">
                <a:srgbClr val="92D05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pic>
        <p:nvPicPr>
          <p:cNvPr id="6" name="Picture 6" descr="tower">
            <a:extLst>
              <a:ext uri="{FF2B5EF4-FFF2-40B4-BE49-F238E27FC236}">
                <a16:creationId xmlns:a16="http://schemas.microsoft.com/office/drawing/2014/main" id="{02B380DD-0631-40B3-ACC0-FB9D5ADD4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706" y="131763"/>
            <a:ext cx="1990725" cy="109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6">
            <a:extLst>
              <a:ext uri="{FF2B5EF4-FFF2-40B4-BE49-F238E27FC236}">
                <a16:creationId xmlns:a16="http://schemas.microsoft.com/office/drawing/2014/main" id="{0DF2910C-3D5E-49C8-A9A9-5E8908FAE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988" y="2161598"/>
            <a:ext cx="2514600" cy="2514600"/>
          </a:xfrm>
          <a:prstGeom prst="ellipse">
            <a:avLst/>
          </a:prstGeom>
          <a:noFill/>
          <a:ln w="12700">
            <a:solidFill>
              <a:srgbClr val="00B05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zh-CN">
              <a:latin typeface="Arial" panose="020B0604020202020204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C1AF73B3-1FF4-4573-A66A-11FA81BAD05B}"/>
              </a:ext>
            </a:extLst>
          </p:cNvPr>
          <p:cNvSpPr>
            <a:spLocks noChangeArrowheads="1"/>
          </p:cNvSpPr>
          <p:nvPr/>
        </p:nvSpPr>
        <p:spPr bwMode="hidden">
          <a:xfrm>
            <a:off x="306387" y="2923598"/>
            <a:ext cx="10287721" cy="1143000"/>
          </a:xfrm>
          <a:prstGeom prst="rect">
            <a:avLst/>
          </a:prstGeom>
          <a:gradFill>
            <a:gsLst>
              <a:gs pos="39000">
                <a:srgbClr val="92D050"/>
              </a:gs>
              <a:gs pos="0">
                <a:srgbClr val="92D05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endParaRPr lang="zh-CN" altLang="zh-CN" sz="2400"/>
          </a:p>
        </p:txBody>
      </p:sp>
      <p:pic>
        <p:nvPicPr>
          <p:cNvPr id="10" name="Picture 11" descr="NJU2">
            <a:extLst>
              <a:ext uri="{FF2B5EF4-FFF2-40B4-BE49-F238E27FC236}">
                <a16:creationId xmlns:a16="http://schemas.microsoft.com/office/drawing/2014/main" id="{8422AAB7-5D77-41A2-BCA8-EFBAAF783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14" y="174626"/>
            <a:ext cx="2303462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3179885" y="3316835"/>
            <a:ext cx="7038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Magnetic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Access Memory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45333" y="4981698"/>
            <a:ext cx="254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Longlong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Zhang</a:t>
            </a:r>
          </a:p>
          <a:p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2019.11.25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659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44146"/>
          <a:stretch/>
        </p:blipFill>
        <p:spPr>
          <a:xfrm>
            <a:off x="356455" y="834903"/>
            <a:ext cx="7610475" cy="10906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0990" t="53452" r="62670"/>
          <a:stretch/>
        </p:blipFill>
        <p:spPr>
          <a:xfrm>
            <a:off x="7464668" y="1016614"/>
            <a:ext cx="2004647" cy="908903"/>
          </a:xfrm>
          <a:prstGeom prst="rect">
            <a:avLst/>
          </a:prstGeom>
        </p:spPr>
      </p:pic>
      <p:pic>
        <p:nvPicPr>
          <p:cNvPr id="4" name="图片 3" descr="CAJViewer 7.2 - [磁畴壁和涡旋态自旋动力学的微磁学研究_朱起源]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0" t="33414" r="31600" b="29353"/>
          <a:stretch/>
        </p:blipFill>
        <p:spPr>
          <a:xfrm>
            <a:off x="176498" y="2500149"/>
            <a:ext cx="11099002" cy="392386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LLGS Equation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0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7832"/>
            <a:ext cx="12204485" cy="603183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STT Simulation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19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4450" r="7237" b="3648"/>
          <a:stretch/>
        </p:blipFill>
        <p:spPr>
          <a:xfrm>
            <a:off x="293579" y="551945"/>
            <a:ext cx="11770084" cy="630605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STT Simulation(2)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871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b="39140"/>
          <a:stretch/>
        </p:blipFill>
        <p:spPr>
          <a:xfrm>
            <a:off x="595313" y="2009181"/>
            <a:ext cx="5699980" cy="73410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8933" t="64635" r="32048" b="12988"/>
          <a:stretch/>
        </p:blipFill>
        <p:spPr>
          <a:xfrm>
            <a:off x="6119448" y="2288217"/>
            <a:ext cx="2980590" cy="2879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072626" y="4440087"/>
                <a:ext cx="393016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dirty="0">
                    <a:latin typeface="Trebuchet MS" panose="020B0603020202020204" pitchFamily="34" charset="0"/>
                  </a:rPr>
                  <a:t>spin polarization vectors</a:t>
                </a:r>
                <a:endParaRPr lang="zh-CN" altLang="en-US" dirty="0">
                  <a:latin typeface="Trebuchet MS" panose="020B0603020202020204" pitchFamily="34" charset="0"/>
                </a:endParaRPr>
              </a:p>
              <a:p>
                <a:endParaRPr lang="zh-CN" altLang="en-US" dirty="0">
                  <a:latin typeface="Trebuchet MS" panose="020B0603020202020204" pitchFamily="34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626" y="4440087"/>
                <a:ext cx="3930162" cy="646331"/>
              </a:xfrm>
              <a:prstGeom prst="rect">
                <a:avLst/>
              </a:prstGeom>
              <a:blipFill>
                <a:blip r:embed="rId3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2481"/>
          <a:stretch/>
        </p:blipFill>
        <p:spPr>
          <a:xfrm>
            <a:off x="7304901" y="3297170"/>
            <a:ext cx="4081458" cy="293216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572098" y="6559034"/>
            <a:ext cx="361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Nanotechnology 30 (2019) 375202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5"/>
          <a:srcRect b="44146"/>
          <a:stretch/>
        </p:blipFill>
        <p:spPr>
          <a:xfrm>
            <a:off x="896780" y="778555"/>
            <a:ext cx="4839998" cy="693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10990" t="53452" r="62670"/>
          <a:stretch/>
        </p:blipFill>
        <p:spPr>
          <a:xfrm>
            <a:off x="5657850" y="894117"/>
            <a:ext cx="1274886" cy="578031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9247230" y="794519"/>
            <a:ext cx="1207363" cy="363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STT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9247231" y="2267102"/>
            <a:ext cx="1207363" cy="363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SOT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SOT Effect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7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435779" y="3591329"/>
            <a:ext cx="6714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Model 2 Anisotropy(1, 0, 100)  Fixed later (-1, 0 ,0)</a:t>
            </a:r>
            <a:endParaRPr lang="zh-CN" altLang="en-US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2481"/>
          <a:stretch/>
        </p:blipFill>
        <p:spPr>
          <a:xfrm>
            <a:off x="7929155" y="3817223"/>
            <a:ext cx="3705334" cy="266195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088" y="460077"/>
            <a:ext cx="3155714" cy="28363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2" t="9310" r="4135" b="6562"/>
          <a:stretch/>
        </p:blipFill>
        <p:spPr>
          <a:xfrm>
            <a:off x="725571" y="625256"/>
            <a:ext cx="3046970" cy="26793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2" t="12975" r="5519" b="7911"/>
          <a:stretch/>
        </p:blipFill>
        <p:spPr>
          <a:xfrm>
            <a:off x="615142" y="4164677"/>
            <a:ext cx="3070222" cy="260188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8994" y="4103061"/>
            <a:ext cx="3870161" cy="26020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918" y="738925"/>
            <a:ext cx="3722311" cy="2557462"/>
          </a:xfrm>
          <a:prstGeom prst="rect">
            <a:avLst/>
          </a:prstGeom>
        </p:spPr>
      </p:pic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E5688B-654E-49D7-A784-E57871F8AA02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2001" y="113727"/>
            <a:ext cx="298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SOT simulation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80382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 Coupling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5517" y="893504"/>
            <a:ext cx="99489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In </a:t>
            </a:r>
            <a:r>
              <a:rPr lang="en-US" altLang="zh-CN" dirty="0" smtClean="0">
                <a:latin typeface="Arial" panose="020B0604020202020204" pitchFamily="34" charset="0"/>
                <a:hlinkClick r:id="rId2" tooltip="Quantum physics"/>
              </a:rPr>
              <a:t>quantum physics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, the 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spin–orbit interaction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(also called 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spin–orbit effect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or </a:t>
            </a:r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spin–orbit coupling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) is a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3" tooltip="Special relativity"/>
              </a:rPr>
              <a:t>relativistic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interaction of a particle's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4" tooltip="Spin (physics)"/>
              </a:rPr>
              <a:t>spin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with its motion inside a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5" tooltip="Potential well"/>
              </a:rPr>
              <a:t>potential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269" y="2611238"/>
            <a:ext cx="1104900" cy="5524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8444" y="3535046"/>
            <a:ext cx="1352550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60152" y="3535046"/>
            <a:ext cx="1714500" cy="533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2269" y="4467925"/>
            <a:ext cx="1743075" cy="5810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38311" y="2729238"/>
            <a:ext cx="1295400" cy="5429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038311" y="2137095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zh-CN" dirty="0">
                <a:solidFill>
                  <a:srgbClr val="0B0080"/>
                </a:solidFill>
                <a:latin typeface="Arial" panose="020B0604020202020204" pitchFamily="34" charset="0"/>
                <a:hlinkClick r:id="rId11" tooltip="Magnetic moment"/>
              </a:rPr>
              <a:t>magnetic moment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altLang="zh-CN" u="sng" dirty="0">
                <a:solidFill>
                  <a:srgbClr val="0B0080"/>
                </a:solidFill>
                <a:latin typeface="Arial" panose="020B0604020202020204" pitchFamily="34" charset="0"/>
                <a:hlinkClick r:id="rId12"/>
              </a:rPr>
              <a:t>of the electron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038311" y="3494974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222222"/>
                </a:solidFill>
                <a:latin typeface="Arial" panose="020B0604020202020204" pitchFamily="34" charset="0"/>
              </a:rPr>
              <a:t>The energy of a magnetic </a:t>
            </a:r>
            <a:r>
              <a:rPr lang="en-US" altLang="zh-CN" dirty="0" err="1">
                <a:solidFill>
                  <a:srgbClr val="222222"/>
                </a:solidFill>
                <a:latin typeface="Arial" panose="020B0604020202020204" pitchFamily="34" charset="0"/>
              </a:rPr>
              <a:t>momen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3"/>
          <a:srcRect b="22041"/>
          <a:stretch/>
        </p:blipFill>
        <p:spPr>
          <a:xfrm>
            <a:off x="7038311" y="4068446"/>
            <a:ext cx="1238250" cy="35642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63052" y="4629015"/>
            <a:ext cx="2438400" cy="44767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5839899" y="1775534"/>
            <a:ext cx="72629" cy="460751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1158444" y="2137095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Magnetic field</a:t>
            </a:r>
            <a:endParaRPr lang="en-US" altLang="zh-CN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39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ndNote X9 - [Maruyama, 2009 #82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1" t="11403" r="66143" b="44008"/>
          <a:stretch/>
        </p:blipFill>
        <p:spPr>
          <a:xfrm>
            <a:off x="613954" y="774281"/>
            <a:ext cx="3357155" cy="29652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727027" y="6169580"/>
            <a:ext cx="523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NATURE NANOTECHNOLOGY | VOL 4 | MARCH 2009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0742" y="40724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smtClean="0"/>
              <a:t>Figure 1 | Schematic of the sample used for a voltage-induced magnetic anisotropy change</a:t>
            </a:r>
            <a:endParaRPr lang="zh-CN" altLang="en-US" dirty="0"/>
          </a:p>
        </p:txBody>
      </p:sp>
      <p:pic>
        <p:nvPicPr>
          <p:cNvPr id="6" name="图片 5" descr="EndNote X9 - [Maruyama, 2009 #82]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21616" r="4642" b="34383"/>
          <a:stretch/>
        </p:blipFill>
        <p:spPr>
          <a:xfrm>
            <a:off x="6335486" y="1106601"/>
            <a:ext cx="5630091" cy="2995583"/>
          </a:xfrm>
          <a:prstGeom prst="rect">
            <a:avLst/>
          </a:prstGeom>
        </p:spPr>
      </p:pic>
      <p:sp>
        <p:nvSpPr>
          <p:cNvPr id="8" name="圆角矩形 7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Control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agnetic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nisotropy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346302" y="6492875"/>
            <a:ext cx="2743200" cy="365125"/>
          </a:xfrm>
        </p:spPr>
        <p:txBody>
          <a:bodyPr/>
          <a:lstStyle/>
          <a:p>
            <a:r>
              <a:rPr lang="en-US" altLang="zh-CN" dirty="0" smtClean="0"/>
              <a:t>16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4604079"/>
            <a:ext cx="2438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1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ndNote X9 - [Shiota, 2011 #89]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8" t="47348" r="7856" b="9634"/>
          <a:stretch/>
        </p:blipFill>
        <p:spPr>
          <a:xfrm>
            <a:off x="726523" y="953567"/>
            <a:ext cx="10489475" cy="2860766"/>
          </a:xfrm>
          <a:prstGeom prst="rect">
            <a:avLst/>
          </a:prstGeom>
        </p:spPr>
      </p:pic>
      <p:pic>
        <p:nvPicPr>
          <p:cNvPr id="3" name="图片 2" descr="EndNote X9 - [Shiota, 2011 #89]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07" t="61098" r="9358" b="3349"/>
          <a:stretch/>
        </p:blipFill>
        <p:spPr>
          <a:xfrm>
            <a:off x="2310194" y="4000763"/>
            <a:ext cx="5603968" cy="285723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914162" y="6488668"/>
            <a:ext cx="41124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2011 The Japan Society of Applied Physics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Control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agnetic Anisotropy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EC07-29E4-4D35-88AF-D3E83CD91DB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20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EndNote X9 - [Shiota, 2011 #89]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2" t="12580" r="50178" b="31241"/>
          <a:stretch/>
        </p:blipFill>
        <p:spPr>
          <a:xfrm>
            <a:off x="1389185" y="687281"/>
            <a:ext cx="7532747" cy="5306320"/>
          </a:xfrm>
          <a:prstGeom prst="rect">
            <a:avLst/>
          </a:prstGeom>
        </p:spPr>
      </p:pic>
      <p:pic>
        <p:nvPicPr>
          <p:cNvPr id="3" name="图片 2" descr="EndNote X9 - [Maruyama, 2009 #82]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50" t="49877" r="4642" b="38035"/>
          <a:stretch/>
        </p:blipFill>
        <p:spPr>
          <a:xfrm>
            <a:off x="1900645" y="5852161"/>
            <a:ext cx="5630091" cy="8229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710664" y="1449224"/>
                <a:ext cx="1946365" cy="1468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𝑝𝑟𝑒𝑝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dirty="0" smtClean="0"/>
              </a:p>
              <a:p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altLang="zh-CN" b="0" dirty="0" smtClean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664" y="1449224"/>
                <a:ext cx="1946365" cy="14688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8710664" y="3095143"/>
                <a:ext cx="613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0664" y="3095143"/>
                <a:ext cx="61363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9499789" y="306901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9972160" y="3069016"/>
                <a:ext cx="1153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（</m:t>
                    </m:r>
                  </m:oMath>
                </a14:m>
                <a:r>
                  <a:rPr lang="en-US" altLang="zh-CN" dirty="0" smtClean="0"/>
                  <a:t>V</a:t>
                </a:r>
                <a:r>
                  <a:rPr lang="zh-CN" altLang="en-US" dirty="0" smtClean="0"/>
                  <a:t>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160" y="3069016"/>
                <a:ext cx="1153842" cy="369332"/>
              </a:xfrm>
              <a:prstGeom prst="rect">
                <a:avLst/>
              </a:prstGeom>
              <a:blipFill>
                <a:blip r:embed="rId7"/>
                <a:stretch>
                  <a:fillRect t="-8197" r="-4762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>
            <a:off x="9017479" y="2637944"/>
            <a:ext cx="0" cy="43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9641533" y="2637944"/>
            <a:ext cx="0" cy="43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10190173" y="2637944"/>
            <a:ext cx="0" cy="431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9EC07-29E4-4D35-88AF-D3E83CD91DB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Control 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agnetic Anisotropy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44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6140" y="950149"/>
            <a:ext cx="998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ABSTRACT:A giant, reversible and nonvolatile electric-field manipulation of magnetoresistance to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55% is realized at room temperature without the assistance of a magnetic field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pic>
        <p:nvPicPr>
          <p:cNvPr id="3" name="图片 2" descr="2019清华.pdf - Adobe Acrobat Reader DC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t="17918" r="16478" b="16430"/>
          <a:stretch/>
        </p:blipFill>
        <p:spPr>
          <a:xfrm>
            <a:off x="971548" y="1784838"/>
            <a:ext cx="9042149" cy="461596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26612" y="101296"/>
            <a:ext cx="2736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Magnetoelectric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coupling 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18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3610947" y="491604"/>
            <a:ext cx="4058816" cy="876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0" y="634482"/>
            <a:ext cx="12192000" cy="2799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68273" y="5621794"/>
            <a:ext cx="542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2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simple model of TMR effect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33592" y="154727"/>
            <a:ext cx="3153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1 Basic theory of MRAM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十字星 38"/>
          <p:cNvSpPr/>
          <p:nvPr/>
        </p:nvSpPr>
        <p:spPr>
          <a:xfrm>
            <a:off x="3953926" y="171692"/>
            <a:ext cx="464555" cy="296218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F59304-B4DF-4D10-83B5-CF8099A6BB8C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10" y="2210540"/>
            <a:ext cx="5342029" cy="272536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85936" y="5621794"/>
            <a:ext cx="3931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1 A simple model of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GMR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 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l="43723" b="15499"/>
          <a:stretch/>
        </p:blipFill>
        <p:spPr>
          <a:xfrm>
            <a:off x="5647714" y="700365"/>
            <a:ext cx="1227871" cy="132979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432590" y="1955322"/>
            <a:ext cx="1952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 0 MRAM model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DCA0A6E-8BD1-4A1A-8679-C9BB4FEDFCBE}"/>
              </a:ext>
            </a:extLst>
          </p:cNvPr>
          <p:cNvSpPr txBox="1"/>
          <p:nvPr/>
        </p:nvSpPr>
        <p:spPr>
          <a:xfrm>
            <a:off x="926342" y="6390864"/>
            <a:ext cx="100024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GMR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TMR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huge resistance difference between parallel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anti parallel 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372" y="2616022"/>
            <a:ext cx="6146340" cy="21742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979" y="4848998"/>
            <a:ext cx="2143125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6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6265" r="905"/>
          <a:stretch/>
        </p:blipFill>
        <p:spPr>
          <a:xfrm>
            <a:off x="832167" y="993531"/>
            <a:ext cx="5726895" cy="2297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552589" y="4323425"/>
                <a:ext cx="61167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Note: There is a energy barrier between the P state and the AP state  ,to ensure high stability of MRAM we should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&gt;60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But,with the decrease of the sample area the energy barrier drop too.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89" y="4323425"/>
                <a:ext cx="6116715" cy="1200329"/>
              </a:xfrm>
              <a:prstGeom prst="rect">
                <a:avLst/>
              </a:prstGeom>
              <a:blipFill>
                <a:blip r:embed="rId3"/>
                <a:stretch>
                  <a:fillRect l="-89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167" y="4126082"/>
            <a:ext cx="1581150" cy="5524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/>
          <a:srcRect t="13426" r="10614" b="9887"/>
          <a:stretch/>
        </p:blipFill>
        <p:spPr>
          <a:xfrm>
            <a:off x="6411387" y="3492571"/>
            <a:ext cx="4197428" cy="577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7803472" y="4678532"/>
                <a:ext cx="421689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A: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cross sectional area of the device</a:t>
                </a: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b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𝑚𝑎𝑔𝑛𝑒𝑡𝑜𝑐𝑟𝑎𝑠𝑡𝑎𝑙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𝑎𝑛𝑖𝑠𝑜𝑡𝑟𝑜𝑝𝑦</m:t>
                    </m:r>
                  </m:oMath>
                </a14:m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interface anisotropy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472" y="4678532"/>
                <a:ext cx="4216893" cy="1477328"/>
              </a:xfrm>
              <a:prstGeom prst="rect">
                <a:avLst/>
              </a:prstGeom>
              <a:blipFill>
                <a:blip r:embed="rId7"/>
                <a:stretch>
                  <a:fillRect l="-1156" t="-2058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圆角矩形 12"/>
          <p:cNvSpPr/>
          <p:nvPr/>
        </p:nvSpPr>
        <p:spPr>
          <a:xfrm>
            <a:off x="10431262" y="1678561"/>
            <a:ext cx="1207363" cy="363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MTJ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10431262" y="2678920"/>
            <a:ext cx="1207363" cy="363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P-MTJ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0431263" y="3528330"/>
            <a:ext cx="1207363" cy="363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PSA-MTJ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8"/>
          <a:srcRect t="23104" r="14878" b="5176"/>
          <a:stretch/>
        </p:blipFill>
        <p:spPr>
          <a:xfrm>
            <a:off x="7849434" y="1622978"/>
            <a:ext cx="1953990" cy="2937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/>
          <a:srcRect r="13737" b="12744"/>
          <a:stretch/>
        </p:blipFill>
        <p:spPr>
          <a:xfrm>
            <a:off x="7462483" y="2709125"/>
            <a:ext cx="2727892" cy="349067"/>
          </a:xfrm>
          <a:prstGeom prst="rect">
            <a:avLst/>
          </a:prstGeom>
        </p:spPr>
      </p:pic>
      <p:sp>
        <p:nvSpPr>
          <p:cNvPr id="19" name="云形标注 18"/>
          <p:cNvSpPr/>
          <p:nvPr/>
        </p:nvSpPr>
        <p:spPr>
          <a:xfrm>
            <a:off x="6938145" y="2947355"/>
            <a:ext cx="914400" cy="612648"/>
          </a:xfrm>
          <a:prstGeom prst="cloudCallout">
            <a:avLst>
              <a:gd name="adj1" fmla="val 48398"/>
              <a:gd name="adj2" fmla="val 6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b="1" dirty="0" smtClean="0">
                <a:solidFill>
                  <a:schemeClr val="tx1"/>
                </a:solidFill>
              </a:rPr>
              <a:t>Huge </a:t>
            </a:r>
            <a:r>
              <a:rPr lang="en-US" altLang="zh-CN" sz="1050" b="1" dirty="0" err="1" smtClean="0">
                <a:solidFill>
                  <a:schemeClr val="tx1"/>
                </a:solidFill>
              </a:rPr>
              <a:t>Demage</a:t>
            </a:r>
            <a:endParaRPr lang="zh-CN" altLang="en-US" sz="1050" b="1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0" y="-11811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44603" y="61037"/>
            <a:ext cx="136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Area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39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9" y="397268"/>
            <a:ext cx="7788152" cy="646073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0" y="14802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44603" y="61037"/>
            <a:ext cx="1693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Area (2)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3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1523" y="1374164"/>
            <a:ext cx="1552575" cy="2028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3723" b="15499"/>
          <a:stretch/>
        </p:blipFill>
        <p:spPr>
          <a:xfrm>
            <a:off x="7332207" y="1374164"/>
            <a:ext cx="2067136" cy="223872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l="13647" t="445" b="1"/>
          <a:stretch/>
        </p:blipFill>
        <p:spPr>
          <a:xfrm>
            <a:off x="4669236" y="1474543"/>
            <a:ext cx="2220791" cy="22947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47633"/>
          <a:stretch/>
        </p:blipFill>
        <p:spPr>
          <a:xfrm>
            <a:off x="413286" y="1374164"/>
            <a:ext cx="1491395" cy="24955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9761" y="384624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MTJ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/>
          <a:srcRect l="8313"/>
          <a:stretch/>
        </p:blipFill>
        <p:spPr>
          <a:xfrm>
            <a:off x="2576966" y="1474543"/>
            <a:ext cx="1419984" cy="229479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74024" y="386971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P-MTJ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466491" y="3869714"/>
            <a:ext cx="226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Dual interface MTJ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573108" y="3846247"/>
            <a:ext cx="2268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PSA-MTJ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516206" y="3869714"/>
            <a:ext cx="2470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Dual interface PSA MTJ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/>
          <a:srcRect t="13426" r="10614" b="9887"/>
          <a:stretch/>
        </p:blipFill>
        <p:spPr>
          <a:xfrm>
            <a:off x="3899710" y="5497692"/>
            <a:ext cx="4197428" cy="577049"/>
          </a:xfrm>
          <a:prstGeom prst="rect">
            <a:avLst/>
          </a:prstGeom>
        </p:spPr>
      </p:pic>
      <p:sp>
        <p:nvSpPr>
          <p:cNvPr id="13" name="虚尾箭头 12"/>
          <p:cNvSpPr/>
          <p:nvPr/>
        </p:nvSpPr>
        <p:spPr>
          <a:xfrm>
            <a:off x="219854" y="4312972"/>
            <a:ext cx="11684929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0321482" y="4894997"/>
            <a:ext cx="214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 Direction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0" y="14802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044603" y="61037"/>
            <a:ext cx="1636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Device Area(3)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17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610947" y="491604"/>
            <a:ext cx="4058816" cy="876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0" y="634482"/>
            <a:ext cx="12192000" cy="2799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76567" y="86128"/>
            <a:ext cx="357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The Application Of MRAM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十字星 4"/>
          <p:cNvSpPr/>
          <p:nvPr/>
        </p:nvSpPr>
        <p:spPr>
          <a:xfrm>
            <a:off x="3612012" y="123097"/>
            <a:ext cx="464555" cy="296218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32" y="877640"/>
            <a:ext cx="7757075" cy="5487341"/>
          </a:xfrm>
          <a:prstGeom prst="rect">
            <a:avLst/>
          </a:prstGeom>
        </p:spPr>
      </p:pic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3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0" y="0"/>
          <a:ext cx="12076981" cy="6857996"/>
        </p:xfrm>
        <a:graphic>
          <a:graphicData uri="http://schemas.openxmlformats.org/drawingml/2006/table">
            <a:tbl>
              <a:tblPr/>
              <a:tblGrid>
                <a:gridCol w="4622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7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12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45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625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508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180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2792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5007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213476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15569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910108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491207"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The development of MTJ from 2000  to 200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5035" marR="5035" marT="503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Year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Area(um)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substrate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seed layer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AFM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PL(nm)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tunnel(nm)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FL(nm)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Cap  layer (nm)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Methods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TMR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室温）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参考文献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Author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1999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2*3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Ta(7)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MnRh(17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NiFe(10)/CoFe(2)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Al2O3(4)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CoFe(4)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Ta(3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27%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1999Al-0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终结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Si(100)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Pd(15)/Ti(5)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MnIr(16)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CoFe(2.4)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Al-O(1.3)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CoFe(3)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Pd(1.5)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 MnIr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6*6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LaCaMnO3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NdGaO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LaCaMnO3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PLD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86%(77K)</a:t>
                      </a:r>
                      <a:r>
                        <a:rPr lang="zh-CN" alt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小</a:t>
                      </a:r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半金属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10*10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Si(111)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Cr(1.6)Fe(6)/Cu(30)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Co(1.8)/Ru(0.8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/CoFe(3)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Al2O3(1.5)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CoFe(1)/Fe(6)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Cu(10)/Cr(5)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30%(300k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2000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人工材料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3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10*10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GaAs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001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Fe(20)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MgO(2)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CoFe(25)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Sputter/LA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27%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 MgO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Martinez Bou´beta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10*10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SI(001)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Ta(3.5)/NiFe(2)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MnIr(8)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NiFe(4)/Co(2)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Ta2O5(1.8)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Co(2)/NiFe(6)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Ta(3.5)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10%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2001TaO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3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200*200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GaAs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001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Ga1-xMnxAs(50)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AlAs(1.6)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Ga1-xMnxAs(50)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70%(8k)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2001</a:t>
                      </a:r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半导体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MTJ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9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1*2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STO(001)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</a:t>
                      </a:r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2/3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Sr</a:t>
                      </a:r>
                      <a:r>
                        <a:rPr lang="en-US" sz="5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1/3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MnO</a:t>
                      </a: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(35)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SrTiO</a:t>
                      </a:r>
                      <a:r>
                        <a:rPr lang="en-US" sz="7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(2.8)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La</a:t>
                      </a:r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2/3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Sr</a:t>
                      </a:r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1/3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MnO</a:t>
                      </a:r>
                      <a:r>
                        <a:rPr lang="en-US" sz="6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(100)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Au(15)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PLD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1800%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2002LaSrMnO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100*200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Fe(5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/Co(50)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Pd(10)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17%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2002MgO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E. Popova,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500*500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Fe(20)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Mg-O(2.6)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FeCo(20)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23%(4.2K)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2003MgO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69*95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Fe(50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MgO(2.5)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Fe(5)/Co(50)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67%(300k)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2003MgO2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E. Popova,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3*3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SiO2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Ru(30)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MnIr(8)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CoFe(2.5)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Y-O(1.5)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CoFe(1)/Py(5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Ru(10)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25%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2003YO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3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500*500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MgO(110)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Au(10)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FePt(18)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Al-O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4.5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CoFe(20)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Sputter/EBE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34%(70K)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2004FePt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384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200*200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SiO2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V(42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/MnIr(10)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Co2MnSi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Al-O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1.8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CoFe(5.1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Cu(40)/Ta(5)/Au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33%(300k)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2004heusler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3*12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001)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Fe(50)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Fe(10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/Co(10)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88%(300K)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MgO(001)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MgO(2.5)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Fe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MBE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180%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2004mgo Nature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8338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100)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Si3N4/Ru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/ CrMnPt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CoFeB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Al2O3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 CoFeB/Ru/FeCo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Sputter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70%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300k)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2004 CoFeB</a:t>
                      </a: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5035" marR="5035" marT="503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4958861" y="509954"/>
            <a:ext cx="791307" cy="6348042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2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349849" y="150323"/>
          <a:ext cx="11545976" cy="65266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645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1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888152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 gridSpan="13"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development of MTJ from 2000  to </a:t>
                      </a:r>
                      <a:r>
                        <a:rPr lang="en-US" sz="11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</a:t>
                      </a:r>
                      <a:r>
                        <a:rPr lang="en-US" altLang="zh-CN" sz="1100" b="1" u="none" strike="noStrike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b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Area(um)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substrate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seed layer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AFM（nm)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PL(nm)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tunnel(nm)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FL(nm)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  layer (nm)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TMR（</a:t>
                      </a:r>
                      <a:r>
                        <a:rPr lang="zh-CN" alt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室温）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参考文献</a:t>
                      </a:r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Author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500*500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MgO(110)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Au(10)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FePt(18)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Al-O（4.5）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CoFe(20)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Sputter/EBE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34%(70K)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2004FePt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200*200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SiO2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V(42）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/MnIr(10)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Co2MnSi（100)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Al-O（1.8）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CoFe(5.1）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Cu(40)/Ta(5)/Au（40)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33%(300k)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2004heusler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3*12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MgO（001)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Fe(50)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Fe(10）/Co(10)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88%(300K)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MgO(001)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MgO(2.5)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180%（300k）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2004mgo Nature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Shinji Yuasa</a:t>
                      </a:r>
                      <a:b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Si（100)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Si3N4/Ru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/ CrMnPt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CoFeB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Al2O3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CoFeB/Ru/FeCo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70%（300k)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 CoFeB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8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2005 7.8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100*200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Ta(5) /CuN(20)/Ta（3）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PtMn(15)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CoFe(25)/Ru(0.85)/CoFeB(3)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Mg(0.4)/MgO（1）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CoFeB(3)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Ta(5) /CuN（20）/Ta（3）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234%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2005AA1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360/2h/8k0e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0.8*0.8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Ta(5) / Ru(50) / Ta(5) / NiFe(5)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MnIr(10)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CoFe(2) / Ru(0.8) /CoFeB(3)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MgO(1-2)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CoFeB(3)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Ta(5) / Ru(5)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rf Sputter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260%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2005AA2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375/1h/4koe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2005.10.19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Sputter/EBE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2005AA RHEED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2005.8.31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1*1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Si(100)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Ta(10)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PtMn(15)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CoFe(2.5) / Ru(0.85) /CoFeB(3）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MgO(1.8)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CoFeB(3)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Ta(10)/Ru(7)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315%(4k)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2005AA4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360/2h/8k0e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2005.1.24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1*1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Si(100)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Ta(10)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PtMn</a:t>
                      </a:r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(15)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CoFe(2.5) / Ru(0.85) /CoFeB(3）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MgO(1.8)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CoFeB(2.5)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Ta(10)/Ru(7)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230%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2005AA3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360/2h/8k0e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2005.10.5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3*12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MgO(100)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MgO(20)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MnIr</a:t>
                      </a:r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(10)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Fe(10)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MgO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Fe1−xCox(100)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Au(50)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MBE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271%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E-MgO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/>
                      </a:r>
                      <a:b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Shinji Yuasa</a:t>
                      </a:r>
                      <a:br>
                        <a:rPr lang="en-US" sz="9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20*4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GaAs(001)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GaAs(20)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Ga1−xMnxAs(30)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GaAs(1)/AlAs(1.5)/GaAs(1）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CrFe（35）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MBE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14.5（4k) 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2005AlAs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200*200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Si/SiO2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Pd</a:t>
                      </a:r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（1–30）/Co（0.5）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AlOx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 0.3/Pd 2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Sputter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12.60%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Co-Pd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10*10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GaAs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GaAs</a:t>
                      </a:r>
                      <a:endParaRPr 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Ga1- xMnxAs（50）</a:t>
                      </a:r>
                      <a:endParaRPr lang="en-US" sz="900" b="1" i="0" u="none" strike="noStrike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ZnSe（1）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Ga1-xMnxAs（50)</a:t>
                      </a:r>
                      <a:endParaRPr lang="en-US" sz="9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MBE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100%(2k)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 </a:t>
                      </a:r>
                      <a:r>
                        <a:rPr lang="zh-CN" altLang="en-US" sz="900" b="1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半导体化合物</a:t>
                      </a:r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828" marR="3828" marT="3828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893170" y="334107"/>
            <a:ext cx="105508" cy="175846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 smtClean="0">
                <a:solidFill>
                  <a:schemeClr val="tx1"/>
                </a:solidFill>
              </a:rPr>
              <a:t>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541477" y="509953"/>
            <a:ext cx="905608" cy="6166990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3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664" y="1202032"/>
            <a:ext cx="6459276" cy="443996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76745" y="1342709"/>
            <a:ext cx="409721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1.The High TMR ratio of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MgO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-barrier MTJ based a 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solid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foundation for the future development of MRAM device.</a:t>
            </a: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2.After the year of 2007 ,most of groups are satisfied with the TMR ratio of MRAM and changed their research direction to improve other aspects of MRAM performance.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690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610947" y="491604"/>
            <a:ext cx="4058816" cy="876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0" y="634482"/>
            <a:ext cx="12192000" cy="27991"/>
          </a:xfrm>
          <a:prstGeom prst="line">
            <a:avLst/>
          </a:prstGeom>
          <a:ln w="317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784349" y="123097"/>
            <a:ext cx="4082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The development of MTJ from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2007 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to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2019</a:t>
            </a:r>
            <a:endParaRPr lang="en-US" altLang="zh-CN" sz="16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十字星 4"/>
          <p:cNvSpPr/>
          <p:nvPr/>
        </p:nvSpPr>
        <p:spPr>
          <a:xfrm>
            <a:off x="3319794" y="123097"/>
            <a:ext cx="464555" cy="296218"/>
          </a:xfrm>
          <a:prstGeom prst="star4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24254" y="1046285"/>
            <a:ext cx="11280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Apart from the TMR ratio , device area ,switching time , and write error rate are also vital aspects of MRAM.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虚尾箭头 7"/>
          <p:cNvSpPr/>
          <p:nvPr/>
        </p:nvSpPr>
        <p:spPr>
          <a:xfrm>
            <a:off x="2611813" y="3568805"/>
            <a:ext cx="3731594" cy="140687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630241" y="4114331"/>
            <a:ext cx="1193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TMR Ratio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丁字箭头 9"/>
          <p:cNvSpPr/>
          <p:nvPr/>
        </p:nvSpPr>
        <p:spPr>
          <a:xfrm rot="5400000">
            <a:off x="4116386" y="3062387"/>
            <a:ext cx="4695092" cy="2411661"/>
          </a:xfrm>
          <a:prstGeom prst="leftRightUpArrow">
            <a:avLst>
              <a:gd name="adj1" fmla="val 19410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device area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79434" y="41143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1998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4673" y="411433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2007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99717" y="3934111"/>
            <a:ext cx="45719" cy="668215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463933" y="4114329"/>
            <a:ext cx="1547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TMR Ratio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 rot="16200000">
            <a:off x="4737655" y="2254126"/>
            <a:ext cx="2154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Switching time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45181" y="1186555"/>
            <a:ext cx="8771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STT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SOT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VCMA</a:t>
            </a:r>
          </a:p>
          <a:p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69815" y="5775775"/>
            <a:ext cx="34932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 of plane magnetization MRAM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Dual interface MRAM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PSA –MRAM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左大括号 21"/>
          <p:cNvSpPr/>
          <p:nvPr/>
        </p:nvSpPr>
        <p:spPr>
          <a:xfrm>
            <a:off x="6733647" y="5775775"/>
            <a:ext cx="107265" cy="99353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>
            <a:off x="6742588" y="1603708"/>
            <a:ext cx="107265" cy="99353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914538" y="2335802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Magnetoelectric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coupling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5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LLG Equation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97" y="707781"/>
            <a:ext cx="9020175" cy="56007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19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184333"/>
            <a:ext cx="7677150" cy="51911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0" y="0"/>
            <a:ext cx="12192000" cy="561115"/>
          </a:xfrm>
          <a:prstGeom prst="roundRect">
            <a:avLst/>
          </a:prstGeom>
          <a:solidFill>
            <a:srgbClr val="00B05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LLG Equation(2)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274885" y="780923"/>
            <a:ext cx="9179169" cy="5997947"/>
          </a:xfrm>
          <a:prstGeom prst="round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云形标注 5"/>
          <p:cNvSpPr/>
          <p:nvPr/>
        </p:nvSpPr>
        <p:spPr>
          <a:xfrm>
            <a:off x="8525609" y="780922"/>
            <a:ext cx="2587868" cy="1001104"/>
          </a:xfrm>
          <a:prstGeom prst="cloudCallout">
            <a:avLst>
              <a:gd name="adj1" fmla="val -56996"/>
              <a:gd name="adj2" fmla="val 109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Transformation of the two expression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A48AA1-0FC1-475B-B47A-23165D2DB1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87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1121</Words>
  <Application>Microsoft Office PowerPoint</Application>
  <PresentationFormat>宽屏</PresentationFormat>
  <Paragraphs>456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等线 Light</vt:lpstr>
      <vt:lpstr>仿宋</vt:lpstr>
      <vt:lpstr>宋体</vt:lpstr>
      <vt:lpstr>Arial</vt:lpstr>
      <vt:lpstr>Cambria Math</vt:lpstr>
      <vt:lpstr>Times New Roman</vt:lpstr>
      <vt:lpstr>Trebuchet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31</cp:revision>
  <dcterms:created xsi:type="dcterms:W3CDTF">2019-11-24T09:52:50Z</dcterms:created>
  <dcterms:modified xsi:type="dcterms:W3CDTF">2019-11-25T08:52:34Z</dcterms:modified>
</cp:coreProperties>
</file>